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466"/>
    <a:srgbClr val="87C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9"/>
    <p:restoredTop sz="94013"/>
  </p:normalViewPr>
  <p:slideViewPr>
    <p:cSldViewPr snapToGrid="0" snapToObjects="1">
      <p:cViewPr varScale="1">
        <p:scale>
          <a:sx n="95" d="100"/>
          <a:sy n="95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4FF82-5F04-CE49-B0CA-F2B965C3E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3EA1C7-9FA8-514A-9425-46FF6B3CB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5B416-2CC4-1349-9916-A53C4197D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053E-D233-5141-A4B4-613CC1989558}" type="datetimeFigureOut">
              <a:rPr lang="en-US" smtClean="0"/>
              <a:t>6/28/20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96C46-17CC-914D-B74D-2268343F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AAEF5-71A6-3347-AFAB-E2F0442F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4FCC-88CD-6B4F-99E7-9BD0575A6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4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23DA0-3A24-424A-B594-37B23134B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C75551-0886-0B44-9E8D-24583770C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5C7E2-17F4-3544-BE00-673A6DD8B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053E-D233-5141-A4B4-613CC1989558}" type="datetimeFigureOut">
              <a:rPr lang="en-US" smtClean="0"/>
              <a:t>6/28/20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E4FE4-84FB-4649-B501-D52A036C9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13073-A7A6-9E41-B193-E1441A42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4FCC-88CD-6B4F-99E7-9BD0575A6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0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824F43-DD90-A843-BAF1-3063ADD894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013E6D-1213-5D4A-A4F4-9A1E9066E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661D0-117D-A24A-9785-58A2ACCEE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053E-D233-5141-A4B4-613CC1989558}" type="datetimeFigureOut">
              <a:rPr lang="en-US" smtClean="0"/>
              <a:t>6/28/20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A4446-5A53-184B-B901-6B8B5A048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EA198-C610-C944-A373-AAD52DCC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4FCC-88CD-6B4F-99E7-9BD0575A6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5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8908-5321-3B4C-A8AA-10FFAF810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C014B-7469-304A-8603-C1DD18BAF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EC6DC-0A74-AB43-969D-4CE7260C9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053E-D233-5141-A4B4-613CC1989558}" type="datetimeFigureOut">
              <a:rPr lang="en-US" smtClean="0"/>
              <a:t>6/28/20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4D8D8-4C98-1743-B04C-994044EB8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E9FFE-3784-3F47-AB75-3D5E2356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4FCC-88CD-6B4F-99E7-9BD0575A6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7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02A4A-D5C3-B544-A5D5-8093FB6D3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44964-AC2E-AA43-AB47-2329EFA0C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43CAB-E343-AA4B-B811-B6C612B26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053E-D233-5141-A4B4-613CC1989558}" type="datetimeFigureOut">
              <a:rPr lang="en-US" smtClean="0"/>
              <a:t>6/28/20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7FA76-CF6B-9E4A-8A3E-19433264C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3000D-F61F-DC48-A642-9E2C3948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4FCC-88CD-6B4F-99E7-9BD0575A6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2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AE187-208B-7647-9AC9-43D43CC1F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ED644-D736-E148-9EA0-698E1E5E4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09BA4-3288-FC4C-A144-E85047C26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85EB3-9939-F84B-8F91-52FDE30D7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053E-D233-5141-A4B4-613CC1989558}" type="datetimeFigureOut">
              <a:rPr lang="en-US" smtClean="0"/>
              <a:t>6/28/20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D8B5B-245F-9E4C-9D78-B4116B46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3EC30-32D6-394C-A34F-74C7BC0E0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4FCC-88CD-6B4F-99E7-9BD0575A6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3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94B2F-7347-794B-A6DE-C6E5F3CB4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BC30C-113F-BC45-BF5A-0DEEF1903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8F4AC-2424-FE43-B34C-D135C8F6F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02B5D-03F5-764D-A2AD-F2CBD1C44E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A833CD-3F1B-1541-A107-35E1970BD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1413C0-30DD-E34E-B552-6A8E1B58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053E-D233-5141-A4B4-613CC1989558}" type="datetimeFigureOut">
              <a:rPr lang="en-US" smtClean="0"/>
              <a:t>6/28/20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C03D18-4FE8-8249-8023-318F6CD76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C6D06E-691D-554E-B99E-2F957D19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4FCC-88CD-6B4F-99E7-9BD0575A6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0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BA604-CB78-F243-85FC-CF82E2F81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9C4E6-59BF-2640-88A1-EF401C946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053E-D233-5141-A4B4-613CC1989558}" type="datetimeFigureOut">
              <a:rPr lang="en-US" smtClean="0"/>
              <a:t>6/28/20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A0C6B-99D7-6441-9CE5-3DC372BF0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CF570-D4DB-3C47-855F-AA725D43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4FCC-88CD-6B4F-99E7-9BD0575A6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88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888F7-3B64-DA40-BB67-10FA6D704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053E-D233-5141-A4B4-613CC1989558}" type="datetimeFigureOut">
              <a:rPr lang="en-US" smtClean="0"/>
              <a:t>6/28/20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71A7B-892C-DA49-A99C-65325CF0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EF7BD-734C-A147-8C99-94D6924A6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4FCC-88CD-6B4F-99E7-9BD0575A6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4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7F663-90A1-504A-92B0-CB9CEEB4C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97AB8-13A6-9942-9A13-1A0300C5D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08896-76A3-6D44-8CCE-451DC5104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7AB66-6B30-8948-89F1-1755E44B6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053E-D233-5141-A4B4-613CC1989558}" type="datetimeFigureOut">
              <a:rPr lang="en-US" smtClean="0"/>
              <a:t>6/28/20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31D41E-5103-4043-9ADB-C7481064A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E92AC-106C-9E4C-8862-13B727C9B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4FCC-88CD-6B4F-99E7-9BD0575A6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5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C189C-9191-754B-BAB8-FA12068B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8549E-24E2-E546-A26D-8167F3EC3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85C13-1150-8A4C-90E9-D66174ED8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3FB9C-C5BD-B548-904C-6BBC13ECF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053E-D233-5141-A4B4-613CC1989558}" type="datetimeFigureOut">
              <a:rPr lang="en-US" smtClean="0"/>
              <a:t>6/28/20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18C51-8C34-6B4A-8359-DA0089C30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332AA-0057-E741-910A-8AF57F50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4FCC-88CD-6B4F-99E7-9BD0575A6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0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92F3F0-DEC1-4E4A-8B5F-E147F6EEE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6D858-2054-B74C-ACBE-EBFCE9888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F806C-F18B-4B43-B457-28E92EF1B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4053E-D233-5141-A4B4-613CC1989558}" type="datetimeFigureOut">
              <a:rPr lang="en-US" smtClean="0"/>
              <a:t>6/28/20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4B4ED-00AB-A743-B8C9-E7BC40CF3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A48D8-BAAC-314A-838C-A88ACB553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4FCC-88CD-6B4F-99E7-9BD0575A6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ommunity/office-buildings.html" TargetMode="External"/><Relationship Id="rId2" Type="http://schemas.openxmlformats.org/officeDocument/2006/relationships/hyperlink" Target="https://www.cdc.gov/coronavirus/2019-ncov/prevent-getting-sick/preventio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covid19survivalcalculator.com/en/calculator" TargetMode="External"/><Relationship Id="rId4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ommunity/office-buildings.html" TargetMode="External"/><Relationship Id="rId2" Type="http://schemas.openxmlformats.org/officeDocument/2006/relationships/hyperlink" Target="https://www.cdc.gov/coronavirus/2019-ncov/prevent-getting-sick/preventio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covid19survivalcalculator.com/en/calculator" TargetMode="External"/><Relationship Id="rId4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A96EF-D0EA-1B40-8B79-E8FDB4ECE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0377"/>
            <a:ext cx="9144000" cy="970694"/>
          </a:xfrm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/>
              <a:t>Decision assistance/Reflection tool </a:t>
            </a:r>
            <a:br>
              <a:rPr lang="en-US" sz="3200" dirty="0"/>
            </a:br>
            <a:r>
              <a:rPr lang="en-US" sz="3200" dirty="0"/>
              <a:t>for teaching singing in the SARS-CoV-2 Pandemic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D2E84-0899-9A44-AE97-DA30C0BF6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413" y="1150711"/>
            <a:ext cx="11315600" cy="541642"/>
          </a:xfrm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1600" dirty="0"/>
              <a:t>***Use these points as a platform for self-reflection and discussion. There is no formula that can give you a definitive answer regarding maximizing safety for yourself and others during this pandemic***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76C7B7-BB18-584E-8129-1770FC7FDB6D}"/>
              </a:ext>
            </a:extLst>
          </p:cNvPr>
          <p:cNvSpPr txBox="1"/>
          <p:nvPr/>
        </p:nvSpPr>
        <p:spPr>
          <a:xfrm>
            <a:off x="341412" y="2860295"/>
            <a:ext cx="5491587" cy="144655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u="sng" dirty="0"/>
              <a:t>FUNDAMENTALS</a:t>
            </a:r>
            <a:r>
              <a:rPr lang="en-US" sz="1600" b="1" dirty="0"/>
              <a:t>: </a:t>
            </a:r>
            <a:r>
              <a:rPr lang="en-US" sz="1600" dirty="0"/>
              <a:t>How well are you and the places you go adhering to the fundamentals?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Masking, Distancing measures, Hand Hygiene, Frequent disinfection of surfaces and items contacted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CDC : </a:t>
            </a:r>
            <a:r>
              <a:rPr lang="en-US" sz="1400" dirty="0">
                <a:hlinkClick r:id="rId2"/>
              </a:rPr>
              <a:t>https://www.cdc.gov/coronavirus/2019-ncov/prevent-getting-sick/prevention.html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C0F165-A0FE-BB41-B9F3-455EDB9EADE3}"/>
              </a:ext>
            </a:extLst>
          </p:cNvPr>
          <p:cNvSpPr txBox="1"/>
          <p:nvPr/>
        </p:nvSpPr>
        <p:spPr>
          <a:xfrm>
            <a:off x="6165426" y="2725843"/>
            <a:ext cx="5387237" cy="2092881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600" b="1" u="sng" dirty="0"/>
              <a:t>WORKPLACE:</a:t>
            </a:r>
            <a:r>
              <a:rPr lang="en-US" sz="1600" u="sng" dirty="0"/>
              <a:t> </a:t>
            </a:r>
            <a:r>
              <a:rPr lang="en-US" sz="1600" dirty="0"/>
              <a:t>Has your voice studio been assessed to minimize risk? Assess and improve your studio.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Poor ventilation/confined spaces = HIGHER RISK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Robust ventilation/Open spaces = LOWER RISK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Enhanced filtration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Consult with your facilities 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Singing </a:t>
            </a:r>
            <a:r>
              <a:rPr lang="en-US" sz="1400" dirty="0">
                <a:sym typeface="Wingdings" pitchFamily="2" charset="2"/>
              </a:rPr>
              <a:t> increased aerosols; Speech </a:t>
            </a:r>
            <a:r>
              <a:rPr lang="en-US" sz="1400" dirty="0" err="1">
                <a:sym typeface="Wingdings" pitchFamily="2" charset="2"/>
              </a:rPr>
              <a:t>superemitters</a:t>
            </a: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CDC: </a:t>
            </a:r>
            <a:r>
              <a:rPr lang="en-US" sz="1400" dirty="0">
                <a:hlinkClick r:id="rId3"/>
              </a:rPr>
              <a:t>https://www.cdc.gov/coronavirus/2019-ncov/community/office-buildings.html</a:t>
            </a:r>
            <a:r>
              <a:rPr lang="en-US" sz="14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F8E1E6-4317-764F-B1CB-85FDBD310A6F}"/>
              </a:ext>
            </a:extLst>
          </p:cNvPr>
          <p:cNvSpPr txBox="1"/>
          <p:nvPr/>
        </p:nvSpPr>
        <p:spPr>
          <a:xfrm>
            <a:off x="2306187" y="6118513"/>
            <a:ext cx="7939970" cy="58477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sz="1600" b="1" dirty="0"/>
              <a:t>CITIZENSHIP:</a:t>
            </a:r>
            <a:r>
              <a:rPr lang="en-US" sz="1600" dirty="0"/>
              <a:t> Have you considered your role/behavior as a possible transmitter of disease? What is your moral obligation to contribute to the well being of society?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C54BEA-F59F-2B4C-BCFF-605AB8ADB148}"/>
              </a:ext>
            </a:extLst>
          </p:cNvPr>
          <p:cNvGrpSpPr/>
          <p:nvPr/>
        </p:nvGrpSpPr>
        <p:grpSpPr>
          <a:xfrm>
            <a:off x="752564" y="1794872"/>
            <a:ext cx="10493297" cy="830997"/>
            <a:chOff x="2815219" y="1842823"/>
            <a:chExt cx="8367049" cy="8309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34470D-2962-FF40-A3D6-0A3EA35BA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30000"/>
            </a:blip>
            <a:srcRect l="-470" t="98" r="470" b="81749"/>
            <a:stretch/>
          </p:blipFill>
          <p:spPr>
            <a:xfrm rot="10800000">
              <a:off x="4177463" y="1884751"/>
              <a:ext cx="5642560" cy="7611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37FF90-DA61-7349-8F43-54E2B7F6C5C4}"/>
                </a:ext>
              </a:extLst>
            </p:cNvPr>
            <p:cNvSpPr/>
            <p:nvPr/>
          </p:nvSpPr>
          <p:spPr>
            <a:xfrm>
              <a:off x="2815219" y="1842823"/>
              <a:ext cx="83670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/>
                <a:t>Remember the overarching principle:  </a:t>
              </a:r>
            </a:p>
            <a:p>
              <a:pPr algn="ctr"/>
              <a:r>
                <a:rPr lang="en-US" sz="2400" b="1" dirty="0"/>
                <a:t>DOSE X TIME = RISK of INFECTION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07B11A-2AA1-B445-A587-D84C02C10CB7}"/>
              </a:ext>
            </a:extLst>
          </p:cNvPr>
          <p:cNvCxnSpPr>
            <a:cxnSpLocks/>
          </p:cNvCxnSpPr>
          <p:nvPr/>
        </p:nvCxnSpPr>
        <p:spPr>
          <a:xfrm>
            <a:off x="0" y="1766056"/>
            <a:ext cx="12192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260A3B9-BAD7-E341-9334-6FF43F12C8A1}"/>
              </a:ext>
            </a:extLst>
          </p:cNvPr>
          <p:cNvSpPr txBox="1"/>
          <p:nvPr/>
        </p:nvSpPr>
        <p:spPr>
          <a:xfrm>
            <a:off x="341412" y="4424925"/>
            <a:ext cx="5491587" cy="1200329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b="1" u="sng" dirty="0"/>
              <a:t>RISK: </a:t>
            </a:r>
            <a:r>
              <a:rPr lang="en-US" sz="1600" dirty="0"/>
              <a:t>Do you know your risk for contracting severe disease?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Consider calculating an estimate of the risk of disease severity from SARS-CoV-2 infection for yourself and those in your household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u="sng" dirty="0">
                <a:hlinkClick r:id="rId5"/>
              </a:rPr>
              <a:t>https://www.covid19survivalcalculator.com/en/calculator</a:t>
            </a:r>
            <a:endParaRPr lang="en-US" sz="1400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614935-8B15-0D4C-A35B-7DD4EDF253CF}"/>
              </a:ext>
            </a:extLst>
          </p:cNvPr>
          <p:cNvSpPr txBox="1"/>
          <p:nvPr/>
        </p:nvSpPr>
        <p:spPr>
          <a:xfrm>
            <a:off x="6165425" y="4913678"/>
            <a:ext cx="5387237" cy="1015663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600" b="1" u="sng" dirty="0"/>
              <a:t>WORKFLOW: </a:t>
            </a:r>
            <a:r>
              <a:rPr lang="en-US" sz="1600" dirty="0"/>
              <a:t>Have you critically evaluated your teaching schedule? Assess and improve your workflow.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Longer contact times with more individuals is a higher risk situation than shorter contact times with fewer individuals.</a:t>
            </a:r>
          </a:p>
        </p:txBody>
      </p:sp>
    </p:spTree>
    <p:extLst>
      <p:ext uri="{BB962C8B-B14F-4D97-AF65-F5344CB8AC3E}">
        <p14:creationId xmlns:p14="http://schemas.microsoft.com/office/powerpoint/2010/main" val="330693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C683">
                <a:alpha val="37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272466">
                <a:alpha val="76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A96EF-D0EA-1B40-8B79-E8FDB4ECE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0377"/>
            <a:ext cx="9144000" cy="970694"/>
          </a:xfrm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/>
              <a:t>Decision assistance/Reflection tool </a:t>
            </a:r>
            <a:br>
              <a:rPr lang="en-US" sz="3200" dirty="0"/>
            </a:br>
            <a:r>
              <a:rPr lang="en-US" sz="3200" dirty="0"/>
              <a:t>for teaching singing in the SARS-CoV-2 Pandemic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D2E84-0899-9A44-AE97-DA30C0BF6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413" y="1150711"/>
            <a:ext cx="11315600" cy="541642"/>
          </a:xfrm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1600" dirty="0"/>
              <a:t>***Use these points as a platform for self-reflection and discussion. There is no formula that can give you a definitive answer regarding maximizing safety for yourself and others during this pandemic***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76C7B7-BB18-584E-8129-1770FC7FDB6D}"/>
              </a:ext>
            </a:extLst>
          </p:cNvPr>
          <p:cNvSpPr txBox="1"/>
          <p:nvPr/>
        </p:nvSpPr>
        <p:spPr>
          <a:xfrm>
            <a:off x="341412" y="2860295"/>
            <a:ext cx="5491587" cy="144655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u="sng" dirty="0"/>
              <a:t>FUNDAMENTALS</a:t>
            </a:r>
            <a:r>
              <a:rPr lang="en-US" sz="1600" b="1" dirty="0"/>
              <a:t>: </a:t>
            </a:r>
            <a:r>
              <a:rPr lang="en-US" sz="1600" dirty="0"/>
              <a:t>How well are you and the places you go adhering to the fundamentals?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Masking, Distancing measures, Hand Hygiene, Frequent disinfection of surfaces and items contacted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CDC : </a:t>
            </a:r>
            <a:r>
              <a:rPr lang="en-US" sz="1400" dirty="0">
                <a:hlinkClick r:id="rId2"/>
              </a:rPr>
              <a:t>https://www.cdc.gov/coronavirus/2019-ncov/prevent-getting-sick/prevention.html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C0F165-A0FE-BB41-B9F3-455EDB9EADE3}"/>
              </a:ext>
            </a:extLst>
          </p:cNvPr>
          <p:cNvSpPr txBox="1"/>
          <p:nvPr/>
        </p:nvSpPr>
        <p:spPr>
          <a:xfrm>
            <a:off x="6165426" y="2725843"/>
            <a:ext cx="5387237" cy="2092881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600" b="1" u="sng" dirty="0"/>
              <a:t>WORKPLACE:</a:t>
            </a:r>
            <a:r>
              <a:rPr lang="en-US" sz="1600" u="sng" dirty="0"/>
              <a:t> </a:t>
            </a:r>
            <a:r>
              <a:rPr lang="en-US" sz="1600" dirty="0"/>
              <a:t>Has your voice studio been assessed to minimize risk? Assess and improve your studio.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Poor ventilation/confined spaces = HIGHER RISK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Robust ventilation/Open spaces = LOWER RISK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Enhanced filtration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Consult with your facilities 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Singing </a:t>
            </a:r>
            <a:r>
              <a:rPr lang="en-US" sz="1400" dirty="0">
                <a:sym typeface="Wingdings" pitchFamily="2" charset="2"/>
              </a:rPr>
              <a:t> increased aerosols; Speech </a:t>
            </a:r>
            <a:r>
              <a:rPr lang="en-US" sz="1400" dirty="0" err="1">
                <a:sym typeface="Wingdings" pitchFamily="2" charset="2"/>
              </a:rPr>
              <a:t>superemitters</a:t>
            </a: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CDC: </a:t>
            </a:r>
            <a:r>
              <a:rPr lang="en-US" sz="1400" dirty="0">
                <a:hlinkClick r:id="rId3"/>
              </a:rPr>
              <a:t>https://www.cdc.gov/coronavirus/2019-ncov/community/office-buildings.html</a:t>
            </a:r>
            <a:r>
              <a:rPr lang="en-US" sz="14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F8E1E6-4317-764F-B1CB-85FDBD310A6F}"/>
              </a:ext>
            </a:extLst>
          </p:cNvPr>
          <p:cNvSpPr txBox="1"/>
          <p:nvPr/>
        </p:nvSpPr>
        <p:spPr>
          <a:xfrm>
            <a:off x="2306187" y="6118513"/>
            <a:ext cx="7939970" cy="58477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sz="1600" b="1" dirty="0"/>
              <a:t>CITIZENSHIP:</a:t>
            </a:r>
            <a:r>
              <a:rPr lang="en-US" sz="1600" dirty="0"/>
              <a:t> Have you considered your role/behavior as a possible transmitter of disease? What is your moral obligation to contribute to the well being </a:t>
            </a:r>
            <a:r>
              <a:rPr lang="en-US" sz="1600"/>
              <a:t>of society?</a:t>
            </a:r>
            <a:endParaRPr lang="en-US" sz="1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C54BEA-F59F-2B4C-BCFF-605AB8ADB148}"/>
              </a:ext>
            </a:extLst>
          </p:cNvPr>
          <p:cNvGrpSpPr/>
          <p:nvPr/>
        </p:nvGrpSpPr>
        <p:grpSpPr>
          <a:xfrm>
            <a:off x="752564" y="1794872"/>
            <a:ext cx="10493297" cy="830997"/>
            <a:chOff x="2815219" y="1842823"/>
            <a:chExt cx="8367049" cy="8309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34470D-2962-FF40-A3D6-0A3EA35BA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30000"/>
            </a:blip>
            <a:srcRect l="-470" t="98" r="470" b="81749"/>
            <a:stretch/>
          </p:blipFill>
          <p:spPr>
            <a:xfrm rot="10800000">
              <a:off x="4177463" y="1884751"/>
              <a:ext cx="5642560" cy="7611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37FF90-DA61-7349-8F43-54E2B7F6C5C4}"/>
                </a:ext>
              </a:extLst>
            </p:cNvPr>
            <p:cNvSpPr/>
            <p:nvPr/>
          </p:nvSpPr>
          <p:spPr>
            <a:xfrm>
              <a:off x="2815219" y="1842823"/>
              <a:ext cx="83670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/>
                <a:t>Remember the overarching principle:  </a:t>
              </a:r>
            </a:p>
            <a:p>
              <a:pPr algn="ctr"/>
              <a:r>
                <a:rPr lang="en-US" sz="2400" b="1" dirty="0"/>
                <a:t>DOSE X TIME = RISK of INFECTION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07B11A-2AA1-B445-A587-D84C02C10CB7}"/>
              </a:ext>
            </a:extLst>
          </p:cNvPr>
          <p:cNvCxnSpPr>
            <a:cxnSpLocks/>
          </p:cNvCxnSpPr>
          <p:nvPr/>
        </p:nvCxnSpPr>
        <p:spPr>
          <a:xfrm>
            <a:off x="0" y="1766056"/>
            <a:ext cx="12192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260A3B9-BAD7-E341-9334-6FF43F12C8A1}"/>
              </a:ext>
            </a:extLst>
          </p:cNvPr>
          <p:cNvSpPr txBox="1"/>
          <p:nvPr/>
        </p:nvSpPr>
        <p:spPr>
          <a:xfrm>
            <a:off x="341412" y="4424925"/>
            <a:ext cx="5491587" cy="1200329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b="1" u="sng" dirty="0"/>
              <a:t>RISK: </a:t>
            </a:r>
            <a:r>
              <a:rPr lang="en-US" sz="1600" dirty="0"/>
              <a:t>Do you know your risk for contracting severe disease?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Consider calculating an estimate of the risk of disease severity from SARS-CoV-2 infection for yourself and those in your household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u="sng" dirty="0">
                <a:hlinkClick r:id="rId5"/>
              </a:rPr>
              <a:t>https://www.covid19survivalcalculator.com/en/calculator</a:t>
            </a:r>
            <a:endParaRPr lang="en-US" sz="1400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614935-8B15-0D4C-A35B-7DD4EDF253CF}"/>
              </a:ext>
            </a:extLst>
          </p:cNvPr>
          <p:cNvSpPr txBox="1"/>
          <p:nvPr/>
        </p:nvSpPr>
        <p:spPr>
          <a:xfrm>
            <a:off x="6165425" y="4913678"/>
            <a:ext cx="5387237" cy="1015663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600" b="1" u="sng" dirty="0"/>
              <a:t>WORKFLOW: </a:t>
            </a:r>
            <a:r>
              <a:rPr lang="en-US" sz="1600" dirty="0"/>
              <a:t>Have you critically evaluated your teaching schedule? Assess and improve your workflow.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Longer contact times with more individuals is a higher risk situation than shorter contact times with fewer individuals.</a:t>
            </a:r>
          </a:p>
        </p:txBody>
      </p:sp>
    </p:spTree>
    <p:extLst>
      <p:ext uri="{BB962C8B-B14F-4D97-AF65-F5344CB8AC3E}">
        <p14:creationId xmlns:p14="http://schemas.microsoft.com/office/powerpoint/2010/main" val="2959797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568</Words>
  <Application>Microsoft Macintosh PowerPoint</Application>
  <PresentationFormat>Widescreen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Decision assistance/Reflection tool  for teaching singing in the SARS-CoV-2 Pandemic</vt:lpstr>
      <vt:lpstr>Decision assistance/Reflection tool  for teaching singing in the SARS-CoV-2 Pandemic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making reflection tool for singing in the SARS-CoV-2 Pandemic</dc:title>
  <dc:creator>Michael M. Johns</dc:creator>
  <cp:lastModifiedBy>Michael M. Johns</cp:lastModifiedBy>
  <cp:revision>14</cp:revision>
  <dcterms:created xsi:type="dcterms:W3CDTF">2020-06-28T15:22:08Z</dcterms:created>
  <dcterms:modified xsi:type="dcterms:W3CDTF">2020-06-28T23:17:34Z</dcterms:modified>
</cp:coreProperties>
</file>